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75240-21D1-41E7-802D-D42637D663E3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0618-E6C3-47A0-BB73-003AABBBC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61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75240-21D1-41E7-802D-D42637D663E3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0618-E6C3-47A0-BB73-003AABBBC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63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75240-21D1-41E7-802D-D42637D663E3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0618-E6C3-47A0-BB73-003AABBBC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67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75240-21D1-41E7-802D-D42637D663E3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0618-E6C3-47A0-BB73-003AABBBC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1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75240-21D1-41E7-802D-D42637D663E3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0618-E6C3-47A0-BB73-003AABBBC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0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75240-21D1-41E7-802D-D42637D663E3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0618-E6C3-47A0-BB73-003AABBBC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37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75240-21D1-41E7-802D-D42637D663E3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0618-E6C3-47A0-BB73-003AABBBC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47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75240-21D1-41E7-802D-D42637D663E3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0618-E6C3-47A0-BB73-003AABBBC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6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75240-21D1-41E7-802D-D42637D663E3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0618-E6C3-47A0-BB73-003AABBBC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68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75240-21D1-41E7-802D-D42637D663E3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0618-E6C3-47A0-BB73-003AABBBC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62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75240-21D1-41E7-802D-D42637D663E3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0618-E6C3-47A0-BB73-003AABBBC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10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75240-21D1-41E7-802D-D42637D663E3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0618-E6C3-47A0-BB73-003AABBBC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6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8270" y="1562794"/>
            <a:ext cx="2103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СНИМИТЕ ВИДЕО И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270" y="2056017"/>
            <a:ext cx="53533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ВЫИГРАЙТЕ ПОЕЗДКУ 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В КИТАЙ НА ЗАВОД HIKVISION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8270" y="5796743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ИЮНЬ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88875" y="5850782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2024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2081" y="5796743"/>
            <a:ext cx="1167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СЕНТЯБРЬ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8423" y="4368604"/>
            <a:ext cx="380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#</a:t>
            </a:r>
            <a:r>
              <a:rPr lang="en-US" dirty="0" err="1" smtClean="0">
                <a:solidFill>
                  <a:schemeClr val="bg1"/>
                </a:solidFill>
              </a:rPr>
              <a:t>hiktechstar_Kyrgyzstan</a:t>
            </a:r>
            <a:r>
              <a:rPr lang="en-US" dirty="0" smtClean="0">
                <a:solidFill>
                  <a:schemeClr val="bg1"/>
                </a:solidFill>
              </a:rPr>
              <a:t> | #</a:t>
            </a:r>
            <a:r>
              <a:rPr lang="en-US" dirty="0" err="1" smtClean="0">
                <a:solidFill>
                  <a:schemeClr val="bg1"/>
                </a:solidFill>
              </a:rPr>
              <a:t>hiktechstar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23" y="503987"/>
            <a:ext cx="1339957" cy="2774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7479">
            <a:off x="7028766" y="4068695"/>
            <a:ext cx="1767051" cy="12865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003"/>
          <a:stretch/>
        </p:blipFill>
        <p:spPr>
          <a:xfrm>
            <a:off x="5945146" y="4371687"/>
            <a:ext cx="2408722" cy="1794388"/>
          </a:xfrm>
          <a:prstGeom prst="rect">
            <a:avLst/>
          </a:prstGeom>
          <a:effectLst>
            <a:reflection stA="51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9912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665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623" y="503987"/>
            <a:ext cx="1339957" cy="27741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48423" y="1972915"/>
            <a:ext cx="4995949" cy="45719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9000">
                <a:schemeClr val="tx1"/>
              </a:gs>
              <a:gs pos="100000">
                <a:srgbClr val="FF000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748423" y="2536541"/>
            <a:ext cx="6664038" cy="384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Снять короткое видео </a:t>
            </a: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одну из тем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Рабочие будни. </a:t>
            </a:r>
            <a:r>
              <a:rPr lang="ru-RU" sz="16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Анпакинг</a:t>
            </a: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Обзор</a:t>
            </a: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ColorVu</a:t>
            </a: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 Hybrid Light</a:t>
            </a: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 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Опубликовать видео</a:t>
            </a:r>
            <a:r>
              <a:rPr lang="ru-RU" sz="1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своей профессиональной или личной </a:t>
            </a:r>
            <a:r>
              <a:rPr lang="ru-RU" sz="1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странице </a:t>
            </a: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Instagram</a:t>
            </a: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 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описании поста с видео необходимо </a:t>
            </a: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ОБЯЗАТЕЛЬНО отметить</a:t>
            </a: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Официальную </a:t>
            </a: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глобальную страницу </a:t>
            </a:r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lang="en-US" sz="1600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hikvision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0" indent="-28575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Официальную страницу представительства 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lang="en-US" sz="1600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hikvision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</a:t>
            </a:r>
            <a:r>
              <a:rPr lang="en-US" sz="1600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kyrgyzstan</a:t>
            </a:r>
            <a:r>
              <a:rPr lang="ru-RU" sz="1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0" indent="-28575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Поставить </a:t>
            </a:r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lang="ru-RU" sz="16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hiktechstar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0" indent="-28575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Поставить </a:t>
            </a:r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lang="ru-RU" sz="1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hiktechstar_</a:t>
            </a:r>
            <a:r>
              <a:rPr lang="en-US" sz="1600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kyrgyzstan</a:t>
            </a:r>
            <a:r>
              <a:rPr lang="ru-RU" sz="1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8241092" y="1862116"/>
            <a:ext cx="3950909" cy="4995884"/>
          </a:xfrm>
          <a:custGeom>
            <a:avLst/>
            <a:gdLst>
              <a:gd name="connsiteX0" fmla="*/ 2778510 w 3950909"/>
              <a:gd name="connsiteY0" fmla="*/ 0 h 4995884"/>
              <a:gd name="connsiteX1" fmla="*/ 3860032 w 3950909"/>
              <a:gd name="connsiteY1" fmla="*/ 209529 h 4995884"/>
              <a:gd name="connsiteX2" fmla="*/ 3950909 w 3950909"/>
              <a:gd name="connsiteY2" fmla="*/ 251539 h 4995884"/>
              <a:gd name="connsiteX3" fmla="*/ 3950909 w 3950909"/>
              <a:gd name="connsiteY3" fmla="*/ 4995884 h 4995884"/>
              <a:gd name="connsiteX4" fmla="*/ 1428615 w 3950909"/>
              <a:gd name="connsiteY4" fmla="*/ 4995884 h 4995884"/>
              <a:gd name="connsiteX5" fmla="*/ 1225019 w 3950909"/>
              <a:gd name="connsiteY5" fmla="*/ 4877192 h 4995884"/>
              <a:gd name="connsiteX6" fmla="*/ 0 w 3950909"/>
              <a:gd name="connsiteY6" fmla="*/ 2666275 h 4995884"/>
              <a:gd name="connsiteX7" fmla="*/ 2778510 w 3950909"/>
              <a:gd name="connsiteY7" fmla="*/ 0 h 499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0909" h="4995884">
                <a:moveTo>
                  <a:pt x="2778510" y="0"/>
                </a:moveTo>
                <a:cubicBezTo>
                  <a:pt x="3162142" y="0"/>
                  <a:pt x="3527615" y="74608"/>
                  <a:pt x="3860032" y="209529"/>
                </a:cubicBezTo>
                <a:lnTo>
                  <a:pt x="3950909" y="251539"/>
                </a:lnTo>
                <a:lnTo>
                  <a:pt x="3950909" y="4995884"/>
                </a:lnTo>
                <a:lnTo>
                  <a:pt x="1428615" y="4995884"/>
                </a:lnTo>
                <a:lnTo>
                  <a:pt x="1225019" y="4877192"/>
                </a:lnTo>
                <a:cubicBezTo>
                  <a:pt x="485930" y="4398043"/>
                  <a:pt x="0" y="3586615"/>
                  <a:pt x="0" y="2666275"/>
                </a:cubicBezTo>
                <a:cubicBezTo>
                  <a:pt x="0" y="1193732"/>
                  <a:pt x="1243981" y="0"/>
                  <a:pt x="277851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6" r="6113"/>
          <a:stretch/>
        </p:blipFill>
        <p:spPr>
          <a:xfrm>
            <a:off x="7285893" y="1111827"/>
            <a:ext cx="4906107" cy="5653324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583902" y="503987"/>
            <a:ext cx="1076770" cy="1076770"/>
          </a:xfrm>
          <a:prstGeom prst="ellipse">
            <a:avLst/>
          </a:prstGeom>
          <a:gradFill>
            <a:gsLst>
              <a:gs pos="0">
                <a:schemeClr val="tx1">
                  <a:alpha val="0"/>
                </a:schemeClr>
              </a:gs>
              <a:gs pos="39000">
                <a:schemeClr val="tx1"/>
              </a:gs>
              <a:gs pos="100000">
                <a:srgbClr val="FF0000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83257" y="831862"/>
            <a:ext cx="4364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КАК ПРИНЯТЬ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УЧАСТИЕ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380" y="1251283"/>
            <a:ext cx="649454" cy="62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337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623" y="503987"/>
            <a:ext cx="1339957" cy="27741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83902" y="503987"/>
            <a:ext cx="1076770" cy="1076770"/>
          </a:xfrm>
          <a:prstGeom prst="ellipse">
            <a:avLst/>
          </a:prstGeom>
          <a:gradFill>
            <a:gsLst>
              <a:gs pos="0">
                <a:schemeClr val="tx1">
                  <a:alpha val="0"/>
                </a:schemeClr>
              </a:gs>
              <a:gs pos="39000">
                <a:schemeClr val="tx1"/>
              </a:gs>
              <a:gs pos="100000">
                <a:srgbClr val="FF0000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83257" y="831862"/>
            <a:ext cx="4364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ПРИЗЫ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И ПОДАРКИ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3257" y="2641111"/>
            <a:ext cx="1678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b="1" dirty="0" smtClean="0">
                <a:solidFill>
                  <a:srgbClr val="FF0000"/>
                </a:solidFill>
              </a:rPr>
              <a:t>50</a:t>
            </a:r>
            <a:endParaRPr lang="en-US" sz="115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5847" y="2641111"/>
            <a:ext cx="1678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b="1" dirty="0">
                <a:solidFill>
                  <a:srgbClr val="FF0000"/>
                </a:solidFill>
              </a:rPr>
              <a:t>1</a:t>
            </a:r>
            <a:r>
              <a:rPr lang="ru-RU" sz="11500" b="1" dirty="0" smtClean="0">
                <a:solidFill>
                  <a:srgbClr val="FF0000"/>
                </a:solidFill>
              </a:rPr>
              <a:t>0</a:t>
            </a:r>
            <a:endParaRPr lang="en-US" sz="115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97500" y="4259621"/>
            <a:ext cx="20032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Рюкзаки Н</a:t>
            </a:r>
            <a:r>
              <a:rPr lang="en-US" sz="1400" dirty="0" err="1" smtClean="0">
                <a:solidFill>
                  <a:schemeClr val="bg1"/>
                </a:solidFill>
              </a:rPr>
              <a:t>ikvision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75079" y="2641111"/>
            <a:ext cx="931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b="1" dirty="0" smtClean="0">
                <a:solidFill>
                  <a:srgbClr val="FF0000"/>
                </a:solidFill>
              </a:rPr>
              <a:t>3</a:t>
            </a:r>
            <a:endParaRPr lang="en-US" sz="115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33274" y="4259621"/>
            <a:ext cx="18155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Айпи-тестеры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03881" y="2641111"/>
            <a:ext cx="931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1500" b="1" dirty="0" smtClean="0">
                <a:solidFill>
                  <a:srgbClr val="FF0000"/>
                </a:solidFill>
              </a:rPr>
              <a:t>1</a:t>
            </a:r>
            <a:endParaRPr lang="en-US" sz="115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975535" y="4259621"/>
            <a:ext cx="22571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место на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невероятное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путешествие в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Китай на завод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Hikvision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513221" y="2905586"/>
            <a:ext cx="0" cy="23196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879898" y="2905586"/>
            <a:ext cx="0" cy="23196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420501" y="2905586"/>
            <a:ext cx="0" cy="23196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5916410" y="1588046"/>
            <a:ext cx="1076770" cy="1076770"/>
          </a:xfrm>
          <a:prstGeom prst="ellipse">
            <a:avLst/>
          </a:prstGeom>
          <a:gradFill>
            <a:gsLst>
              <a:gs pos="0">
                <a:schemeClr val="tx1">
                  <a:alpha val="0"/>
                </a:schemeClr>
              </a:gs>
              <a:gs pos="39000">
                <a:schemeClr val="tx1"/>
              </a:gs>
              <a:gs pos="100000">
                <a:srgbClr val="FF0000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054911" y="4259621"/>
            <a:ext cx="23817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dirty="0" smtClean="0">
                <a:solidFill>
                  <a:schemeClr val="bg1"/>
                </a:solidFill>
              </a:rPr>
              <a:t>Кепок с футболками </a:t>
            </a:r>
            <a:r>
              <a:rPr lang="en-US" sz="1400" dirty="0" smtClean="0">
                <a:solidFill>
                  <a:schemeClr val="bg1"/>
                </a:solidFill>
              </a:rPr>
              <a:t>“</a:t>
            </a:r>
            <a:r>
              <a:rPr lang="en-US" sz="1400" dirty="0" err="1" smtClean="0">
                <a:solidFill>
                  <a:schemeClr val="bg1"/>
                </a:solidFill>
              </a:rPr>
              <a:t>Hikvision</a:t>
            </a:r>
            <a:r>
              <a:rPr lang="en-US" sz="1400" dirty="0" smtClean="0">
                <a:solidFill>
                  <a:schemeClr val="bg1"/>
                </a:solidFill>
              </a:rPr>
              <a:t>”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068" y="2915983"/>
            <a:ext cx="1350622" cy="1350622"/>
          </a:xfrm>
          <a:prstGeom prst="rect">
            <a:avLst/>
          </a:prstGeom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摩爾多瓦</a:t>
            </a:r>
            <a:r>
              <a:rPr kumimoji="0" lang="zh-TW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0919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04" y="3493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Полилиния 19"/>
          <p:cNvSpPr/>
          <p:nvPr/>
        </p:nvSpPr>
        <p:spPr>
          <a:xfrm>
            <a:off x="6858233" y="2400300"/>
            <a:ext cx="4938689" cy="4457700"/>
          </a:xfrm>
          <a:custGeom>
            <a:avLst/>
            <a:gdLst>
              <a:gd name="connsiteX0" fmla="*/ 2870572 w 5741144"/>
              <a:gd name="connsiteY0" fmla="*/ 0 h 5182002"/>
              <a:gd name="connsiteX1" fmla="*/ 5741144 w 5741144"/>
              <a:gd name="connsiteY1" fmla="*/ 2870572 h 5182002"/>
              <a:gd name="connsiteX2" fmla="*/ 4696522 w 5741144"/>
              <a:gd name="connsiteY2" fmla="*/ 5085645 h 5182002"/>
              <a:gd name="connsiteX3" fmla="*/ 4567666 w 5741144"/>
              <a:gd name="connsiteY3" fmla="*/ 5182002 h 5182002"/>
              <a:gd name="connsiteX4" fmla="*/ 1173479 w 5741144"/>
              <a:gd name="connsiteY4" fmla="*/ 5182002 h 5182002"/>
              <a:gd name="connsiteX5" fmla="*/ 1044622 w 5741144"/>
              <a:gd name="connsiteY5" fmla="*/ 5085645 h 5182002"/>
              <a:gd name="connsiteX6" fmla="*/ 0 w 5741144"/>
              <a:gd name="connsiteY6" fmla="*/ 2870572 h 5182002"/>
              <a:gd name="connsiteX7" fmla="*/ 2870572 w 5741144"/>
              <a:gd name="connsiteY7" fmla="*/ 0 h 518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41144" h="5182002">
                <a:moveTo>
                  <a:pt x="2870572" y="0"/>
                </a:moveTo>
                <a:cubicBezTo>
                  <a:pt x="4455945" y="0"/>
                  <a:pt x="5741144" y="1285199"/>
                  <a:pt x="5741144" y="2870572"/>
                </a:cubicBezTo>
                <a:cubicBezTo>
                  <a:pt x="5741144" y="3762345"/>
                  <a:pt x="5334499" y="4559140"/>
                  <a:pt x="4696522" y="5085645"/>
                </a:cubicBezTo>
                <a:lnTo>
                  <a:pt x="4567666" y="5182002"/>
                </a:lnTo>
                <a:lnTo>
                  <a:pt x="1173479" y="5182002"/>
                </a:lnTo>
                <a:lnTo>
                  <a:pt x="1044622" y="5085645"/>
                </a:lnTo>
                <a:cubicBezTo>
                  <a:pt x="406645" y="4559140"/>
                  <a:pt x="0" y="3762345"/>
                  <a:pt x="0" y="2870572"/>
                </a:cubicBezTo>
                <a:cubicBezTo>
                  <a:pt x="0" y="1285199"/>
                  <a:pt x="1285199" y="0"/>
                  <a:pt x="2870572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583902" y="503987"/>
            <a:ext cx="1076770" cy="1076770"/>
          </a:xfrm>
          <a:prstGeom prst="ellipse">
            <a:avLst/>
          </a:prstGeom>
          <a:gradFill>
            <a:gsLst>
              <a:gs pos="0">
                <a:schemeClr val="tx1">
                  <a:alpha val="0"/>
                </a:schemeClr>
              </a:gs>
              <a:gs pos="39000">
                <a:schemeClr val="tx1"/>
              </a:gs>
              <a:gs pos="100000">
                <a:srgbClr val="FF0000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83257" y="831862"/>
            <a:ext cx="4364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ПРОГРАММА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ПОЕЗДКИ В КИТАЙ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623" y="503987"/>
            <a:ext cx="1339957" cy="2774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" t="3745" r="6348"/>
          <a:stretch>
            <a:fillRect/>
          </a:stretch>
        </p:blipFill>
        <p:spPr>
          <a:xfrm>
            <a:off x="6858234" y="3432493"/>
            <a:ext cx="4938688" cy="3425507"/>
          </a:xfrm>
          <a:custGeom>
            <a:avLst/>
            <a:gdLst>
              <a:gd name="connsiteX0" fmla="*/ 1668953 w 6171130"/>
              <a:gd name="connsiteY0" fmla="*/ 0 h 4350852"/>
              <a:gd name="connsiteX1" fmla="*/ 1953365 w 6171130"/>
              <a:gd name="connsiteY1" fmla="*/ 217492 h 4350852"/>
              <a:gd name="connsiteX2" fmla="*/ 2388348 w 6171130"/>
              <a:gd name="connsiteY2" fmla="*/ 1405330 h 4350852"/>
              <a:gd name="connsiteX3" fmla="*/ 2103936 w 6171130"/>
              <a:gd name="connsiteY3" fmla="*/ 3011422 h 4350852"/>
              <a:gd name="connsiteX4" fmla="*/ 2413444 w 6171130"/>
              <a:gd name="connsiteY4" fmla="*/ 2961231 h 4350852"/>
              <a:gd name="connsiteX5" fmla="*/ 2781507 w 6171130"/>
              <a:gd name="connsiteY5" fmla="*/ 2961231 h 4350852"/>
              <a:gd name="connsiteX6" fmla="*/ 3208124 w 6171130"/>
              <a:gd name="connsiteY6" fmla="*/ 3003056 h 4350852"/>
              <a:gd name="connsiteX7" fmla="*/ 3408885 w 6171130"/>
              <a:gd name="connsiteY7" fmla="*/ 3011422 h 4350852"/>
              <a:gd name="connsiteX8" fmla="*/ 3877329 w 6171130"/>
              <a:gd name="connsiteY8" fmla="*/ 2969596 h 4350852"/>
              <a:gd name="connsiteX9" fmla="*/ 4262121 w 6171130"/>
              <a:gd name="connsiteY9" fmla="*/ 3011422 h 4350852"/>
              <a:gd name="connsiteX10" fmla="*/ 3977709 w 6171130"/>
              <a:gd name="connsiteY10" fmla="*/ 1413695 h 4350852"/>
              <a:gd name="connsiteX11" fmla="*/ 4078091 w 6171130"/>
              <a:gd name="connsiteY11" fmla="*/ 1062363 h 4350852"/>
              <a:gd name="connsiteX12" fmla="*/ 4153376 w 6171130"/>
              <a:gd name="connsiteY12" fmla="*/ 1020538 h 4350852"/>
              <a:gd name="connsiteX13" fmla="*/ 4295581 w 6171130"/>
              <a:gd name="connsiteY13" fmla="*/ 602284 h 4350852"/>
              <a:gd name="connsiteX14" fmla="*/ 4437788 w 6171130"/>
              <a:gd name="connsiteY14" fmla="*/ 217492 h 4350852"/>
              <a:gd name="connsiteX15" fmla="*/ 4621819 w 6171130"/>
              <a:gd name="connsiteY15" fmla="*/ 83651 h 4350852"/>
              <a:gd name="connsiteX16" fmla="*/ 4889501 w 6171130"/>
              <a:gd name="connsiteY16" fmla="*/ 58556 h 4350852"/>
              <a:gd name="connsiteX17" fmla="*/ 5215739 w 6171130"/>
              <a:gd name="connsiteY17" fmla="*/ 50191 h 4350852"/>
              <a:gd name="connsiteX18" fmla="*/ 6156647 w 6171130"/>
              <a:gd name="connsiteY18" fmla="*/ 1582527 h 4350852"/>
              <a:gd name="connsiteX19" fmla="*/ 6171130 w 6171130"/>
              <a:gd name="connsiteY19" fmla="*/ 1869347 h 4350852"/>
              <a:gd name="connsiteX20" fmla="*/ 5047428 w 6171130"/>
              <a:gd name="connsiteY20" fmla="*/ 4252107 h 4350852"/>
              <a:gd name="connsiteX21" fmla="*/ 4915377 w 6171130"/>
              <a:gd name="connsiteY21" fmla="*/ 4350852 h 4350852"/>
              <a:gd name="connsiteX22" fmla="*/ 1251121 w 6171130"/>
              <a:gd name="connsiteY22" fmla="*/ 4350852 h 4350852"/>
              <a:gd name="connsiteX23" fmla="*/ 1119070 w 6171130"/>
              <a:gd name="connsiteY23" fmla="*/ 4252107 h 4350852"/>
              <a:gd name="connsiteX24" fmla="*/ 11311 w 6171130"/>
              <a:gd name="connsiteY24" fmla="*/ 2185065 h 4350852"/>
              <a:gd name="connsiteX25" fmla="*/ 0 w 6171130"/>
              <a:gd name="connsiteY25" fmla="*/ 1961069 h 4350852"/>
              <a:gd name="connsiteX26" fmla="*/ 1150320 w 6171130"/>
              <a:gd name="connsiteY26" fmla="*/ 8365 h 435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171130" h="4350852">
                <a:moveTo>
                  <a:pt x="1668953" y="0"/>
                </a:moveTo>
                <a:lnTo>
                  <a:pt x="1953365" y="217492"/>
                </a:lnTo>
                <a:lnTo>
                  <a:pt x="2388348" y="1405330"/>
                </a:lnTo>
                <a:lnTo>
                  <a:pt x="2103936" y="3011422"/>
                </a:lnTo>
                <a:lnTo>
                  <a:pt x="2413444" y="2961231"/>
                </a:lnTo>
                <a:lnTo>
                  <a:pt x="2781507" y="2961231"/>
                </a:lnTo>
                <a:lnTo>
                  <a:pt x="3208124" y="3003056"/>
                </a:lnTo>
                <a:lnTo>
                  <a:pt x="3408885" y="3011422"/>
                </a:lnTo>
                <a:lnTo>
                  <a:pt x="3877329" y="2969596"/>
                </a:lnTo>
                <a:lnTo>
                  <a:pt x="4262121" y="3011422"/>
                </a:lnTo>
                <a:lnTo>
                  <a:pt x="3977709" y="1413695"/>
                </a:lnTo>
                <a:lnTo>
                  <a:pt x="4078091" y="1062363"/>
                </a:lnTo>
                <a:lnTo>
                  <a:pt x="4153376" y="1020538"/>
                </a:lnTo>
                <a:lnTo>
                  <a:pt x="4295581" y="602284"/>
                </a:lnTo>
                <a:lnTo>
                  <a:pt x="4437788" y="217492"/>
                </a:lnTo>
                <a:lnTo>
                  <a:pt x="4621819" y="83651"/>
                </a:lnTo>
                <a:lnTo>
                  <a:pt x="4889501" y="58556"/>
                </a:lnTo>
                <a:lnTo>
                  <a:pt x="5215739" y="50191"/>
                </a:lnTo>
                <a:lnTo>
                  <a:pt x="6156647" y="1582527"/>
                </a:lnTo>
                <a:lnTo>
                  <a:pt x="6171130" y="1869347"/>
                </a:lnTo>
                <a:cubicBezTo>
                  <a:pt x="6171130" y="2828629"/>
                  <a:pt x="5733701" y="3685744"/>
                  <a:pt x="5047428" y="4252107"/>
                </a:cubicBezTo>
                <a:lnTo>
                  <a:pt x="4915377" y="4350852"/>
                </a:lnTo>
                <a:lnTo>
                  <a:pt x="1251121" y="4350852"/>
                </a:lnTo>
                <a:lnTo>
                  <a:pt x="1119070" y="4252107"/>
                </a:lnTo>
                <a:cubicBezTo>
                  <a:pt x="509050" y="3748673"/>
                  <a:pt x="95647" y="3015510"/>
                  <a:pt x="11311" y="2185065"/>
                </a:cubicBezTo>
                <a:lnTo>
                  <a:pt x="0" y="1961069"/>
                </a:lnTo>
                <a:lnTo>
                  <a:pt x="1150320" y="8365"/>
                </a:lnTo>
                <a:close/>
              </a:path>
            </a:pathLst>
          </a:custGeom>
        </p:spPr>
      </p:pic>
      <p:sp>
        <p:nvSpPr>
          <p:cNvPr id="21" name="TextBox 20"/>
          <p:cNvSpPr txBox="1"/>
          <p:nvPr/>
        </p:nvSpPr>
        <p:spPr>
          <a:xfrm>
            <a:off x="1315296" y="2262942"/>
            <a:ext cx="4158511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+mj-lt"/>
              </a:rPr>
              <a:t>Посещение штаб-квартиры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</a:rPr>
              <a:t>Hikvision</a:t>
            </a:r>
            <a:endParaRPr lang="en-US" sz="1600" dirty="0" smtClean="0">
              <a:solidFill>
                <a:schemeClr val="bg1"/>
              </a:solidFill>
              <a:latin typeface="+mj-lt"/>
            </a:endParaRPr>
          </a:p>
          <a:p>
            <a:pPr marL="285750" indent="-285750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Взаимодействие </a:t>
            </a:r>
            <a:r>
              <a:rPr lang="ru-RU" sz="1600" dirty="0">
                <a:solidFill>
                  <a:schemeClr val="bg1"/>
                </a:solidFill>
                <a:latin typeface="+mj-lt"/>
              </a:rPr>
              <a:t>с командой </a:t>
            </a:r>
            <a:r>
              <a:rPr lang="ru-RU" sz="1600" dirty="0" err="1">
                <a:solidFill>
                  <a:schemeClr val="bg1"/>
                </a:solidFill>
                <a:latin typeface="+mj-lt"/>
              </a:rPr>
              <a:t>Hikvision</a:t>
            </a:r>
            <a:r>
              <a:rPr lang="ru-RU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R&amp;D</a:t>
            </a:r>
            <a:endParaRPr lang="en-US" sz="1600" dirty="0" smtClean="0">
              <a:solidFill>
                <a:schemeClr val="bg1"/>
              </a:solidFill>
              <a:latin typeface="+mj-lt"/>
            </a:endParaRPr>
          </a:p>
          <a:p>
            <a:pPr marL="285750" indent="-285750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+mj-lt"/>
              </a:rPr>
              <a:t>Церемония награждения</a:t>
            </a:r>
          </a:p>
          <a:p>
            <a:pPr marL="285750" indent="-285750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Профессиональные </a:t>
            </a:r>
            <a:r>
              <a:rPr lang="ru-RU" sz="1600" dirty="0">
                <a:solidFill>
                  <a:schemeClr val="bg1"/>
                </a:solidFill>
                <a:latin typeface="+mj-lt"/>
              </a:rPr>
              <a:t>сертификаты</a:t>
            </a:r>
          </a:p>
          <a:p>
            <a:pPr marL="285750" indent="-285750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Посещение </a:t>
            </a:r>
            <a:r>
              <a:rPr lang="ru-RU" sz="1600" dirty="0">
                <a:solidFill>
                  <a:schemeClr val="bg1"/>
                </a:solidFill>
                <a:latin typeface="+mj-lt"/>
              </a:rPr>
              <a:t>"умной" фабрики</a:t>
            </a:r>
          </a:p>
          <a:p>
            <a:pPr marL="285750" indent="-285750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+mj-lt"/>
              </a:rPr>
              <a:t>Культурный тур в 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Ханчжоу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607909" y="1251191"/>
            <a:ext cx="2939074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</a:t>
            </a:r>
            <a:r>
              <a:rPr lang="ru-RU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оплачивает</a:t>
            </a: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Hikvision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607909" y="1664238"/>
            <a:ext cx="43236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Проживание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| 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Перелет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 | 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Трансфер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 | 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Гала-ужин </a:t>
            </a:r>
            <a:endParaRPr lang="en-US" sz="1600" dirty="0">
              <a:latin typeface="+mj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89324" y="5296705"/>
            <a:ext cx="3266087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</a:t>
            </a:r>
            <a:r>
              <a:rPr lang="ru-RU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оплачивает</a:t>
            </a: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Hikvision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89324" y="5680939"/>
            <a:ext cx="47131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Личные расходы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 | 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Обеды и ужины вне программы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637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583902" y="503987"/>
            <a:ext cx="1076770" cy="1076770"/>
          </a:xfrm>
          <a:prstGeom prst="ellipse">
            <a:avLst/>
          </a:prstGeom>
          <a:gradFill>
            <a:gsLst>
              <a:gs pos="0">
                <a:schemeClr val="tx1">
                  <a:alpha val="0"/>
                </a:schemeClr>
              </a:gs>
              <a:gs pos="39000">
                <a:schemeClr val="tx1"/>
              </a:gs>
              <a:gs pos="100000">
                <a:srgbClr val="FF0000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83257" y="831862"/>
            <a:ext cx="4364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КАКИМ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ДОЛЖНО БЫТЬ ВИДЕО 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623" y="503987"/>
            <a:ext cx="1339957" cy="2774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4" t="9564" r="17021" b="27279"/>
          <a:stretch/>
        </p:blipFill>
        <p:spPr>
          <a:xfrm>
            <a:off x="6482594" y="2732611"/>
            <a:ext cx="5586732" cy="30785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53921" y="2412619"/>
            <a:ext cx="549570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+mj-lt"/>
              </a:rPr>
              <a:t>Т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айминг видео от 30 до 60 секунд;</a:t>
            </a:r>
          </a:p>
          <a:p>
            <a:pPr marL="285750" indent="-285750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Ролик должен быть хорошего качества, не рябить и не быть чересчур темным или засвеченным;</a:t>
            </a:r>
          </a:p>
          <a:p>
            <a:pPr marL="285750" indent="-285750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Нельзя репостить и использовать видеоролики  чужого производства;</a:t>
            </a:r>
          </a:p>
          <a:p>
            <a:pPr marL="285750" indent="-285750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Видеоролик должен иметь смысл и последовательность. Нельзя просто снять стену с видеокамерой.</a:t>
            </a:r>
          </a:p>
          <a:p>
            <a:pPr marL="285750" indent="-285750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Видеоролик может обучать, вдохновлять или забавлять зрителей;</a:t>
            </a:r>
          </a:p>
          <a:p>
            <a:pPr marL="285750" indent="-285750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На видеоролике не может присутствовать оборудование конкурирующих брендов.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396" y="377662"/>
            <a:ext cx="3760739" cy="240619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809" y="2254652"/>
            <a:ext cx="632808" cy="61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02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623" y="503987"/>
            <a:ext cx="1339957" cy="27741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83902" y="503987"/>
            <a:ext cx="1076770" cy="1076770"/>
          </a:xfrm>
          <a:prstGeom prst="ellipse">
            <a:avLst/>
          </a:prstGeom>
          <a:gradFill>
            <a:gsLst>
              <a:gs pos="0">
                <a:schemeClr val="tx1">
                  <a:alpha val="0"/>
                </a:schemeClr>
              </a:gs>
              <a:gs pos="39000">
                <a:schemeClr val="tx1"/>
              </a:gs>
              <a:gs pos="100000">
                <a:srgbClr val="FF0000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83257" y="831862"/>
            <a:ext cx="54859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ПРИМИТЕ УЧАСТИЕ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И ОТПРАВЛЯЙТЕСЬ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В КИТАЙ ЗА НОВЫМ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ОПЫТОМ И ВПЕЧАТЛЕНИЯМИ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717" y="2270883"/>
            <a:ext cx="4705863" cy="38121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43292" y="3952652"/>
            <a:ext cx="30763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Подписывайтесь на наш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Канал, выполняйте условия 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Побеждайте!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36" y="3573889"/>
            <a:ext cx="2509187" cy="250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91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207</Words>
  <Application>Microsoft Office PowerPoint</Application>
  <PresentationFormat>Widescreen</PresentationFormat>
  <Paragraphs>55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inherit</vt:lpstr>
      <vt:lpstr>新細明體</vt:lpstr>
      <vt:lpstr>Times New Roman</vt:lpstr>
      <vt:lpstr>Wingdings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Yuliya.Grunberg</dc:creator>
  <cp:lastModifiedBy>Anna.Laukhina</cp:lastModifiedBy>
  <cp:revision>21</cp:revision>
  <dcterms:created xsi:type="dcterms:W3CDTF">2024-05-23T11:52:48Z</dcterms:created>
  <dcterms:modified xsi:type="dcterms:W3CDTF">2024-06-03T07:41:17Z</dcterms:modified>
</cp:coreProperties>
</file>